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349" r:id="rId2"/>
    <p:sldId id="480" r:id="rId3"/>
    <p:sldId id="450" r:id="rId4"/>
    <p:sldId id="451" r:id="rId5"/>
    <p:sldId id="452" r:id="rId6"/>
    <p:sldId id="453" r:id="rId7"/>
    <p:sldId id="465" r:id="rId8"/>
    <p:sldId id="455" r:id="rId9"/>
    <p:sldId id="467" r:id="rId10"/>
    <p:sldId id="466" r:id="rId11"/>
    <p:sldId id="468" r:id="rId12"/>
    <p:sldId id="469" r:id="rId13"/>
    <p:sldId id="472" r:id="rId14"/>
    <p:sldId id="470" r:id="rId15"/>
    <p:sldId id="456" r:id="rId16"/>
    <p:sldId id="457" r:id="rId17"/>
    <p:sldId id="474" r:id="rId18"/>
    <p:sldId id="475" r:id="rId19"/>
    <p:sldId id="476" r:id="rId20"/>
    <p:sldId id="477" r:id="rId21"/>
    <p:sldId id="460" r:id="rId22"/>
    <p:sldId id="479" r:id="rId23"/>
    <p:sldId id="4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17" autoAdjust="0"/>
    <p:restoredTop sz="97444" autoAdjust="0"/>
  </p:normalViewPr>
  <p:slideViewPr>
    <p:cSldViewPr>
      <p:cViewPr>
        <p:scale>
          <a:sx n="54" d="100"/>
          <a:sy n="54" d="100"/>
        </p:scale>
        <p:origin x="78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BC9B-2D5E-4108-914D-E13F50BBD913}" type="datetimeFigureOut">
              <a:rPr lang="en-US" smtClean="0"/>
              <a:pPr/>
              <a:t>1/31/2016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ED8CA-5633-4A2D-94EA-58038795A3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54666-DC61-49A1-895D-97D35F452EB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54666-DC61-49A1-895D-97D35F452EB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54666-DC61-49A1-895D-97D35F452EB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54666-DC61-49A1-895D-97D35F452E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AD1C1-0A2E-4A24-8900-17C08644B2F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3B6D9-B71B-4E1B-B1FC-2BC50D316C22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ED2C3-DC7A-405A-8131-6B1A9A9C2E99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5CDB-4412-4C72-98F0-C1AD68315F58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DACC-B25D-4E90-BE3E-F1199532A5EC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8777-106D-4345-B587-F1689E4215BA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8FE9-0854-46C8-814E-3484A6B95191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6DE8-6FB3-442F-B9DB-0D26C268D188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6843-ADAD-43E7-AB02-BA500F3B7500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C3B8-8883-4026-9C4D-4B6E600FCB83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7505-200E-43B9-8345-9B6985893B0A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6D52D26D-B628-4595-9091-7FE6133EFC57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320302D-DEEF-497B-A35A-24533DA6A5F6}" type="datetime1">
              <a:rPr lang="en-US" smtClean="0"/>
              <a:pPr/>
              <a:t>1/31/2016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smtClean="0"/>
              <a:t>STRICTLY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406CD66-E05E-46C3-AFFB-4C1E03F58B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62200"/>
            <a:ext cx="8077200" cy="235915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Blocks of tightly coupled DNA methylation in human stem cells and cancers.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410200"/>
            <a:ext cx="80772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Kun Zhang</a:t>
            </a:r>
          </a:p>
          <a:p>
            <a:r>
              <a:rPr lang="en-US" sz="2800" dirty="0" smtClean="0"/>
              <a:t>Department of Bioengineering</a:t>
            </a:r>
          </a:p>
          <a:p>
            <a:r>
              <a:rPr lang="en-US" sz="2800" dirty="0" smtClean="0"/>
              <a:t>University of California, San Diego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900" y="0"/>
            <a:ext cx="3086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760" y="0"/>
            <a:ext cx="463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analysis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752600"/>
            <a:ext cx="8915400" cy="43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MHBs vs known genomic features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62200"/>
            <a:ext cx="5352637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187" y="2133600"/>
            <a:ext cx="3473783" cy="38819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24800" y="3834825"/>
            <a:ext cx="1422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H3K27ac &amp; H3K4me3</a:t>
            </a:r>
          </a:p>
        </p:txBody>
      </p:sp>
    </p:spTree>
    <p:extLst>
      <p:ext uri="{BB962C8B-B14F-4D97-AF65-F5344CB8AC3E}">
        <p14:creationId xmlns:p14="http://schemas.microsoft.com/office/powerpoint/2010/main" val="62986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co-methylation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62200"/>
            <a:ext cx="8801100" cy="277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70" y="5663135"/>
            <a:ext cx="3650296" cy="861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1639807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askerville Old Face" panose="02020602080505020303" pitchFamily="18" charset="0"/>
              </a:rPr>
              <a:t>147,888 MHBs</a:t>
            </a:r>
            <a:endParaRPr lang="en-US" sz="3200" dirty="0">
              <a:latin typeface="Baskerville Old Face" panose="020206020805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1603514"/>
            <a:ext cx="4038600" cy="5171083"/>
            <a:chOff x="0" y="1603514"/>
            <a:chExt cx="4038600" cy="51710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86" y="1603514"/>
              <a:ext cx="3553027" cy="429013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5943600"/>
              <a:ext cx="4038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Baskerville Old Face" panose="02020602080505020303" pitchFamily="18" charset="0"/>
                </a:rPr>
                <a:t>Landau et al Cancer Cell, 2014</a:t>
              </a:r>
            </a:p>
            <a:p>
              <a:r>
                <a:rPr lang="en-US" sz="2400" dirty="0" smtClean="0">
                  <a:latin typeface="Baskerville Old Face" panose="02020602080505020303" pitchFamily="18" charset="0"/>
                </a:rPr>
                <a:t>Swanton &amp; Beck, 2014</a:t>
              </a:r>
              <a:endParaRPr lang="en-US" sz="2400" dirty="0"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04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MHL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95800" y="1432975"/>
            <a:ext cx="4496190" cy="5425025"/>
            <a:chOff x="4495800" y="1432975"/>
            <a:chExt cx="4496190" cy="5425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4472733"/>
              <a:ext cx="4496190" cy="23852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2600" y="1752600"/>
              <a:ext cx="2110923" cy="240050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27461" y="143297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MHL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323" y="4082088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mC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4082088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Average </a:t>
              </a:r>
              <a:r>
                <a:rPr lang="en-US" sz="2400" dirty="0" err="1" smtClean="0"/>
                <a:t>mC</a:t>
              </a:r>
              <a:endParaRPr lang="en-US" sz="24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1529901"/>
            <a:ext cx="3595688" cy="3522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309432"/>
            <a:ext cx="2267857" cy="14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MHB: developmental germ layers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5088082" cy="4953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5400" y="2028305"/>
            <a:ext cx="5791200" cy="4753495"/>
            <a:chOff x="0" y="2006534"/>
            <a:chExt cx="5791200" cy="4753495"/>
          </a:xfrm>
        </p:grpSpPr>
        <p:sp>
          <p:nvSpPr>
            <p:cNvPr id="9" name="TextBox 8"/>
            <p:cNvSpPr txBox="1"/>
            <p:nvPr/>
          </p:nvSpPr>
          <p:spPr>
            <a:xfrm>
              <a:off x="228600" y="2006534"/>
              <a:ext cx="50292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Low MHL in </a:t>
              </a:r>
              <a:r>
                <a:rPr lang="en-US" dirty="0" err="1" smtClean="0"/>
                <a:t>Meso</a:t>
              </a:r>
              <a:r>
                <a:rPr lang="en-US" dirty="0" smtClean="0"/>
                <a:t>- &amp; Endoderm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4948579"/>
              <a:ext cx="5638800" cy="18114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" y="4578465"/>
              <a:ext cx="54102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High MHL Ectoderm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62200"/>
              <a:ext cx="5660571" cy="2228669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715000" y="2494408"/>
            <a:ext cx="3352800" cy="3830504"/>
            <a:chOff x="5715000" y="2494408"/>
            <a:chExt cx="3352800" cy="38305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2819400"/>
              <a:ext cx="3352800" cy="30997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943600" y="2494408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38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4800" y="2494408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102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8000" y="5863247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145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5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Fishing methylation haplotypes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477000" y="2362200"/>
            <a:ext cx="2438400" cy="152400"/>
            <a:chOff x="609600" y="762000"/>
            <a:chExt cx="2438400" cy="152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0"/>
          <p:cNvGrpSpPr/>
          <p:nvPr/>
        </p:nvGrpSpPr>
        <p:grpSpPr>
          <a:xfrm>
            <a:off x="6477000" y="2667000"/>
            <a:ext cx="2438400" cy="152400"/>
            <a:chOff x="609600" y="762000"/>
            <a:chExt cx="2438400" cy="1524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7"/>
          <p:cNvGrpSpPr/>
          <p:nvPr/>
        </p:nvGrpSpPr>
        <p:grpSpPr>
          <a:xfrm>
            <a:off x="6477000" y="2971800"/>
            <a:ext cx="2438400" cy="152400"/>
            <a:chOff x="609600" y="762000"/>
            <a:chExt cx="2438400" cy="152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4"/>
          <p:cNvGrpSpPr/>
          <p:nvPr/>
        </p:nvGrpSpPr>
        <p:grpSpPr>
          <a:xfrm>
            <a:off x="6477000" y="3276600"/>
            <a:ext cx="2438400" cy="152400"/>
            <a:chOff x="609600" y="762000"/>
            <a:chExt cx="2438400" cy="1524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31"/>
          <p:cNvGrpSpPr/>
          <p:nvPr/>
        </p:nvGrpSpPr>
        <p:grpSpPr>
          <a:xfrm>
            <a:off x="6477000" y="3581400"/>
            <a:ext cx="2438400" cy="152400"/>
            <a:chOff x="609600" y="762000"/>
            <a:chExt cx="2438400" cy="1524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38"/>
          <p:cNvGrpSpPr/>
          <p:nvPr/>
        </p:nvGrpSpPr>
        <p:grpSpPr>
          <a:xfrm>
            <a:off x="6477000" y="3886200"/>
            <a:ext cx="2438400" cy="152400"/>
            <a:chOff x="609600" y="762000"/>
            <a:chExt cx="2438400" cy="1524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45"/>
          <p:cNvGrpSpPr/>
          <p:nvPr/>
        </p:nvGrpSpPr>
        <p:grpSpPr>
          <a:xfrm>
            <a:off x="6477000" y="4191000"/>
            <a:ext cx="2438400" cy="152400"/>
            <a:chOff x="609600" y="762000"/>
            <a:chExt cx="2438400" cy="1524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52"/>
          <p:cNvGrpSpPr/>
          <p:nvPr/>
        </p:nvGrpSpPr>
        <p:grpSpPr>
          <a:xfrm>
            <a:off x="6477000" y="4495800"/>
            <a:ext cx="2438400" cy="152400"/>
            <a:chOff x="609600" y="762000"/>
            <a:chExt cx="2438400" cy="152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59"/>
          <p:cNvGrpSpPr/>
          <p:nvPr/>
        </p:nvGrpSpPr>
        <p:grpSpPr>
          <a:xfrm>
            <a:off x="6477000" y="4800600"/>
            <a:ext cx="2438400" cy="152400"/>
            <a:chOff x="609600" y="762000"/>
            <a:chExt cx="2438400" cy="1524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66"/>
          <p:cNvGrpSpPr/>
          <p:nvPr/>
        </p:nvGrpSpPr>
        <p:grpSpPr>
          <a:xfrm>
            <a:off x="6477000" y="5105400"/>
            <a:ext cx="2438400" cy="152400"/>
            <a:chOff x="609600" y="762000"/>
            <a:chExt cx="2438400" cy="15240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73"/>
          <p:cNvGrpSpPr/>
          <p:nvPr/>
        </p:nvGrpSpPr>
        <p:grpSpPr>
          <a:xfrm>
            <a:off x="6477000" y="5410200"/>
            <a:ext cx="2438400" cy="152400"/>
            <a:chOff x="609600" y="762000"/>
            <a:chExt cx="2438400" cy="15240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80"/>
          <p:cNvGrpSpPr/>
          <p:nvPr/>
        </p:nvGrpSpPr>
        <p:grpSpPr>
          <a:xfrm>
            <a:off x="6477000" y="5715000"/>
            <a:ext cx="2438400" cy="152400"/>
            <a:chOff x="609600" y="762000"/>
            <a:chExt cx="2438400" cy="15240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87"/>
          <p:cNvGrpSpPr/>
          <p:nvPr/>
        </p:nvGrpSpPr>
        <p:grpSpPr>
          <a:xfrm>
            <a:off x="6477000" y="6019800"/>
            <a:ext cx="2438400" cy="152400"/>
            <a:chOff x="609600" y="762000"/>
            <a:chExt cx="2438400" cy="152400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94"/>
          <p:cNvGrpSpPr/>
          <p:nvPr/>
        </p:nvGrpSpPr>
        <p:grpSpPr>
          <a:xfrm>
            <a:off x="228600" y="2362200"/>
            <a:ext cx="2438400" cy="152400"/>
            <a:chOff x="609600" y="762000"/>
            <a:chExt cx="2438400" cy="1524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101"/>
          <p:cNvGrpSpPr/>
          <p:nvPr/>
        </p:nvGrpSpPr>
        <p:grpSpPr>
          <a:xfrm>
            <a:off x="228600" y="2667000"/>
            <a:ext cx="2438400" cy="152400"/>
            <a:chOff x="609600" y="762000"/>
            <a:chExt cx="2438400" cy="15240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108"/>
          <p:cNvGrpSpPr/>
          <p:nvPr/>
        </p:nvGrpSpPr>
        <p:grpSpPr>
          <a:xfrm>
            <a:off x="228600" y="2971800"/>
            <a:ext cx="2438400" cy="152400"/>
            <a:chOff x="609600" y="762000"/>
            <a:chExt cx="2438400" cy="15240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115"/>
          <p:cNvGrpSpPr/>
          <p:nvPr/>
        </p:nvGrpSpPr>
        <p:grpSpPr>
          <a:xfrm>
            <a:off x="228600" y="3276600"/>
            <a:ext cx="2438400" cy="152400"/>
            <a:chOff x="609600" y="762000"/>
            <a:chExt cx="2438400" cy="152400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122"/>
          <p:cNvGrpSpPr/>
          <p:nvPr/>
        </p:nvGrpSpPr>
        <p:grpSpPr>
          <a:xfrm>
            <a:off x="228600" y="3581400"/>
            <a:ext cx="2438400" cy="152400"/>
            <a:chOff x="609600" y="762000"/>
            <a:chExt cx="2438400" cy="15240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129"/>
          <p:cNvGrpSpPr/>
          <p:nvPr/>
        </p:nvGrpSpPr>
        <p:grpSpPr>
          <a:xfrm>
            <a:off x="228600" y="3886200"/>
            <a:ext cx="2438400" cy="152400"/>
            <a:chOff x="609600" y="762000"/>
            <a:chExt cx="2438400" cy="152400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136"/>
          <p:cNvGrpSpPr/>
          <p:nvPr/>
        </p:nvGrpSpPr>
        <p:grpSpPr>
          <a:xfrm>
            <a:off x="228600" y="4191000"/>
            <a:ext cx="2438400" cy="152400"/>
            <a:chOff x="609600" y="762000"/>
            <a:chExt cx="2438400" cy="15240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143"/>
          <p:cNvGrpSpPr/>
          <p:nvPr/>
        </p:nvGrpSpPr>
        <p:grpSpPr>
          <a:xfrm>
            <a:off x="228600" y="4495800"/>
            <a:ext cx="2438400" cy="152400"/>
            <a:chOff x="609600" y="762000"/>
            <a:chExt cx="2438400" cy="152400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6" name="Oval 145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150"/>
          <p:cNvGrpSpPr/>
          <p:nvPr/>
        </p:nvGrpSpPr>
        <p:grpSpPr>
          <a:xfrm>
            <a:off x="228600" y="4800600"/>
            <a:ext cx="2438400" cy="152400"/>
            <a:chOff x="609600" y="762000"/>
            <a:chExt cx="2438400" cy="152400"/>
          </a:xfrm>
        </p:grpSpPr>
        <p:cxnSp>
          <p:nvCxnSpPr>
            <p:cNvPr id="152" name="Straight Connector 151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157"/>
          <p:cNvGrpSpPr/>
          <p:nvPr/>
        </p:nvGrpSpPr>
        <p:grpSpPr>
          <a:xfrm>
            <a:off x="228600" y="5105400"/>
            <a:ext cx="2438400" cy="152400"/>
            <a:chOff x="609600" y="762000"/>
            <a:chExt cx="2438400" cy="152400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0" name="Oval 159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64"/>
          <p:cNvGrpSpPr/>
          <p:nvPr/>
        </p:nvGrpSpPr>
        <p:grpSpPr>
          <a:xfrm>
            <a:off x="228600" y="5410200"/>
            <a:ext cx="2438400" cy="152400"/>
            <a:chOff x="609600" y="762000"/>
            <a:chExt cx="2438400" cy="152400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71"/>
          <p:cNvGrpSpPr/>
          <p:nvPr/>
        </p:nvGrpSpPr>
        <p:grpSpPr>
          <a:xfrm>
            <a:off x="228600" y="5715000"/>
            <a:ext cx="2438400" cy="152400"/>
            <a:chOff x="609600" y="762000"/>
            <a:chExt cx="2438400" cy="152400"/>
          </a:xfrm>
        </p:grpSpPr>
        <p:cxnSp>
          <p:nvCxnSpPr>
            <p:cNvPr id="173" name="Straight Connector 172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78"/>
          <p:cNvGrpSpPr/>
          <p:nvPr/>
        </p:nvGrpSpPr>
        <p:grpSpPr>
          <a:xfrm>
            <a:off x="228600" y="6019800"/>
            <a:ext cx="2438400" cy="152400"/>
            <a:chOff x="609600" y="762000"/>
            <a:chExt cx="2438400" cy="152400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85"/>
          <p:cNvGrpSpPr/>
          <p:nvPr/>
        </p:nvGrpSpPr>
        <p:grpSpPr>
          <a:xfrm>
            <a:off x="3352800" y="2362200"/>
            <a:ext cx="2438400" cy="152400"/>
            <a:chOff x="609600" y="762000"/>
            <a:chExt cx="2438400" cy="152400"/>
          </a:xfrm>
        </p:grpSpPr>
        <p:cxnSp>
          <p:nvCxnSpPr>
            <p:cNvPr id="187" name="Straight Connector 186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92"/>
          <p:cNvGrpSpPr/>
          <p:nvPr/>
        </p:nvGrpSpPr>
        <p:grpSpPr>
          <a:xfrm>
            <a:off x="3352800" y="2667000"/>
            <a:ext cx="2438400" cy="152400"/>
            <a:chOff x="609600" y="762000"/>
            <a:chExt cx="2438400" cy="152400"/>
          </a:xfrm>
        </p:grpSpPr>
        <p:cxnSp>
          <p:nvCxnSpPr>
            <p:cNvPr id="194" name="Straight Connector 193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99"/>
          <p:cNvGrpSpPr/>
          <p:nvPr/>
        </p:nvGrpSpPr>
        <p:grpSpPr>
          <a:xfrm>
            <a:off x="3352800" y="2971800"/>
            <a:ext cx="2438400" cy="152400"/>
            <a:chOff x="609600" y="762000"/>
            <a:chExt cx="2438400" cy="152400"/>
          </a:xfrm>
        </p:grpSpPr>
        <p:cxnSp>
          <p:nvCxnSpPr>
            <p:cNvPr id="201" name="Straight Connector 200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206"/>
          <p:cNvGrpSpPr/>
          <p:nvPr/>
        </p:nvGrpSpPr>
        <p:grpSpPr>
          <a:xfrm>
            <a:off x="3352800" y="3276600"/>
            <a:ext cx="2438400" cy="152400"/>
            <a:chOff x="609600" y="762000"/>
            <a:chExt cx="2438400" cy="152400"/>
          </a:xfrm>
        </p:grpSpPr>
        <p:cxnSp>
          <p:nvCxnSpPr>
            <p:cNvPr id="208" name="Straight Connector 207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213"/>
          <p:cNvGrpSpPr/>
          <p:nvPr/>
        </p:nvGrpSpPr>
        <p:grpSpPr>
          <a:xfrm>
            <a:off x="3352800" y="3581400"/>
            <a:ext cx="2438400" cy="152400"/>
            <a:chOff x="609600" y="762000"/>
            <a:chExt cx="2438400" cy="152400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220"/>
          <p:cNvGrpSpPr/>
          <p:nvPr/>
        </p:nvGrpSpPr>
        <p:grpSpPr>
          <a:xfrm>
            <a:off x="3352800" y="3886200"/>
            <a:ext cx="2438400" cy="152400"/>
            <a:chOff x="609600" y="762000"/>
            <a:chExt cx="2438400" cy="152400"/>
          </a:xfrm>
        </p:grpSpPr>
        <p:cxnSp>
          <p:nvCxnSpPr>
            <p:cNvPr id="222" name="Straight Connector 221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23" name="Oval 222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227"/>
          <p:cNvGrpSpPr/>
          <p:nvPr/>
        </p:nvGrpSpPr>
        <p:grpSpPr>
          <a:xfrm>
            <a:off x="3352800" y="4495800"/>
            <a:ext cx="2438400" cy="152400"/>
            <a:chOff x="609600" y="762000"/>
            <a:chExt cx="2438400" cy="152400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234"/>
          <p:cNvGrpSpPr/>
          <p:nvPr/>
        </p:nvGrpSpPr>
        <p:grpSpPr>
          <a:xfrm>
            <a:off x="3352800" y="4800600"/>
            <a:ext cx="2438400" cy="152400"/>
            <a:chOff x="609600" y="762000"/>
            <a:chExt cx="2438400" cy="152400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37" name="Oval 236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241"/>
          <p:cNvGrpSpPr/>
          <p:nvPr/>
        </p:nvGrpSpPr>
        <p:grpSpPr>
          <a:xfrm>
            <a:off x="3352800" y="5105400"/>
            <a:ext cx="2438400" cy="152400"/>
            <a:chOff x="609600" y="762000"/>
            <a:chExt cx="2438400" cy="152400"/>
          </a:xfrm>
        </p:grpSpPr>
        <p:cxnSp>
          <p:nvCxnSpPr>
            <p:cNvPr id="243" name="Straight Connector 242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248"/>
          <p:cNvGrpSpPr/>
          <p:nvPr/>
        </p:nvGrpSpPr>
        <p:grpSpPr>
          <a:xfrm>
            <a:off x="3352800" y="5410200"/>
            <a:ext cx="2438400" cy="152400"/>
            <a:chOff x="609600" y="762000"/>
            <a:chExt cx="2438400" cy="152400"/>
          </a:xfrm>
        </p:grpSpPr>
        <p:cxnSp>
          <p:nvCxnSpPr>
            <p:cNvPr id="250" name="Straight Connector 249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1" name="Oval 250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255"/>
          <p:cNvGrpSpPr/>
          <p:nvPr/>
        </p:nvGrpSpPr>
        <p:grpSpPr>
          <a:xfrm>
            <a:off x="3352800" y="5715000"/>
            <a:ext cx="2438400" cy="152400"/>
            <a:chOff x="609600" y="762000"/>
            <a:chExt cx="2438400" cy="152400"/>
          </a:xfrm>
        </p:grpSpPr>
        <p:cxnSp>
          <p:nvCxnSpPr>
            <p:cNvPr id="257" name="Straight Connector 256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58" name="Oval 257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262"/>
          <p:cNvGrpSpPr/>
          <p:nvPr/>
        </p:nvGrpSpPr>
        <p:grpSpPr>
          <a:xfrm>
            <a:off x="3352800" y="4191000"/>
            <a:ext cx="2438400" cy="152400"/>
            <a:chOff x="609600" y="762000"/>
            <a:chExt cx="2438400" cy="152400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69"/>
          <p:cNvGrpSpPr/>
          <p:nvPr/>
        </p:nvGrpSpPr>
        <p:grpSpPr>
          <a:xfrm>
            <a:off x="3352800" y="6019800"/>
            <a:ext cx="2438400" cy="152400"/>
            <a:chOff x="609600" y="762000"/>
            <a:chExt cx="2438400" cy="152400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609600" y="838200"/>
              <a:ext cx="2438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8382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371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133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5146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819400" y="762000"/>
              <a:ext cx="152400" cy="1524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7" name="TextBox 276"/>
          <p:cNvSpPr txBox="1"/>
          <p:nvPr/>
        </p:nvSpPr>
        <p:spPr>
          <a:xfrm>
            <a:off x="228600" y="190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Blood cells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6477000" y="190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Placenta/tumor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3352800" y="190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Plasma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0" name="Straight Arrow Connector 279"/>
          <p:cNvCxnSpPr/>
          <p:nvPr/>
        </p:nvCxnSpPr>
        <p:spPr>
          <a:xfrm flipH="1" flipV="1">
            <a:off x="5867400" y="6172200"/>
            <a:ext cx="228600" cy="22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H="1" flipV="1">
            <a:off x="5867400" y="4419600"/>
            <a:ext cx="304800" cy="198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>
            <a:off x="4572000" y="636406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Tumor haplotypes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3" name="Curved Down Arrow 282"/>
          <p:cNvSpPr/>
          <p:nvPr/>
        </p:nvSpPr>
        <p:spPr>
          <a:xfrm>
            <a:off x="2667000" y="1905000"/>
            <a:ext cx="914400" cy="30480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4" name="Curved Down Arrow 283"/>
          <p:cNvSpPr/>
          <p:nvPr/>
        </p:nvSpPr>
        <p:spPr>
          <a:xfrm flipH="1">
            <a:off x="5638800" y="1905000"/>
            <a:ext cx="914400" cy="30480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2324100" y="1535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90-99.99%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410200" y="1524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0.01~10%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251062"/>
          </a:xfrm>
        </p:spPr>
        <p:txBody>
          <a:bodyPr/>
          <a:lstStyle/>
          <a:p>
            <a:r>
              <a:rPr lang="en-US" dirty="0" smtClean="0"/>
              <a:t>Proof-of-concept 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2583" y="1558750"/>
            <a:ext cx="3200400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Mixed DNA from cancer cell lines with whole blood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85" y="1768562"/>
            <a:ext cx="4505451" cy="2232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5" y="4484029"/>
            <a:ext cx="4753015" cy="2351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1728" y="1611868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Sensitivity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4392" y="4134887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Confidence</a:t>
            </a:r>
            <a:endParaRPr 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3048000"/>
            <a:ext cx="272845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 from cancer patients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119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UCSD MCC Biorepository</a:t>
            </a:r>
          </a:p>
          <a:p>
            <a:pPr lvl="1"/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Colon cancer: 30 plasma, 5 with matched primary tumors;</a:t>
            </a:r>
          </a:p>
          <a:p>
            <a:pPr lvl="1"/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Lung cancer: 30 plasma, 5 with matched primary tumors;</a:t>
            </a:r>
          </a:p>
          <a:p>
            <a:pPr lvl="1"/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Pancreatic cancer: 10 plasma, 5 with matched primary tumors;</a:t>
            </a:r>
          </a:p>
          <a:p>
            <a:pPr lvl="1"/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30 plasma from non-cancerous individuals</a:t>
            </a:r>
          </a:p>
          <a:p>
            <a:r>
              <a:rPr lang="en-US" sz="2800" dirty="0" err="1" smtClean="0">
                <a:latin typeface="Baskerville Old Face" panose="02020602080505020303" pitchFamily="18" charset="0"/>
                <a:cs typeface="Arial" panose="020B0604020202020204" pitchFamily="34" charset="0"/>
              </a:rPr>
              <a:t>Biochain</a:t>
            </a:r>
            <a:r>
              <a:rPr lang="en-US" sz="28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1 colon cancer primary tumor </a:t>
            </a:r>
            <a:r>
              <a:rPr lang="en-US" sz="24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tissue</a:t>
            </a:r>
          </a:p>
          <a:p>
            <a:pPr lvl="1"/>
            <a:endParaRPr lang="en-US" sz="2400" dirty="0"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lvl="1"/>
            <a:endParaRPr lang="en-US" sz="2400" dirty="0" smtClean="0"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marL="118872" indent="0" algn="ctr">
              <a:buNone/>
            </a:pPr>
            <a:r>
              <a:rPr lang="en-US" sz="28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Low-input </a:t>
            </a:r>
            <a:r>
              <a:rPr lang="en-US" sz="28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RRBS (~1ng of plasma DNA)</a:t>
            </a:r>
            <a:endParaRPr lang="en-US" sz="2800" dirty="0"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800600"/>
            <a:ext cx="3048000" cy="12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458200" cy="30254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Baskerville Old Face" panose="02020602080505020303" pitchFamily="18" charset="0"/>
              </a:rPr>
              <a:t>Can we detect signatures of cancer from plasma?</a:t>
            </a:r>
          </a:p>
          <a:p>
            <a:r>
              <a:rPr lang="en-US" sz="4000" dirty="0" smtClean="0">
                <a:latin typeface="Baskerville Old Face" panose="02020602080505020303" pitchFamily="18" charset="0"/>
              </a:rPr>
              <a:t>Can we determine the tissue of origin?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49530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Baskerville Old Face" panose="02020602080505020303" pitchFamily="18" charset="0"/>
              </a:rPr>
              <a:t>Approach: random forest based feature selection and prediction.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3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of origin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577341"/>
            <a:ext cx="5461539" cy="269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30965"/>
            <a:ext cx="2375042" cy="203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1524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data set (WGBS)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60332"/>
            <a:ext cx="2473600" cy="198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4114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data set (RRBS)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94108"/>
            <a:ext cx="3088115" cy="24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of financial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Kun Zhang is a co-founder and scientific advisor of Singlera Genomics Inc. (La Jolla, CA)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99" y="5181600"/>
            <a:ext cx="433615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52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Tumor-specific MHL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897537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0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ESR1 tumor haplotypes detected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286000"/>
            <a:ext cx="22398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9488" y="3048000"/>
            <a:ext cx="28875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135868"/>
            <a:ext cx="609600" cy="175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47800" y="1459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Tumor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8800" y="2514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Matched plasma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1828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plasma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0200" y="6477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N=59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2200" y="4648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N=17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9000" y="5715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N=46</a:t>
            </a:r>
            <a:endParaRPr lang="en-US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764268"/>
            <a:ext cx="2653926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Methylation of adjacent </a:t>
            </a:r>
            <a:r>
              <a:rPr lang="en-US" dirty="0" err="1" smtClean="0">
                <a:latin typeface="Baskerville Old Face" panose="02020602080505020303" pitchFamily="18" charset="0"/>
              </a:rPr>
              <a:t>CpG</a:t>
            </a:r>
            <a:r>
              <a:rPr lang="en-US" dirty="0" smtClean="0">
                <a:latin typeface="Baskerville Old Face" panose="02020602080505020303" pitchFamily="18" charset="0"/>
              </a:rPr>
              <a:t> sites on single DNA molecules is tightly coupled in &gt;= 1% of the genome.</a:t>
            </a:r>
          </a:p>
          <a:p>
            <a:r>
              <a:rPr lang="en-US" dirty="0" smtClean="0">
                <a:latin typeface="Baskerville Old Face" panose="02020602080505020303" pitchFamily="18" charset="0"/>
              </a:rPr>
              <a:t>Methylation haplotype blocks represent a distinctive </a:t>
            </a:r>
            <a:r>
              <a:rPr lang="en-US" dirty="0" err="1" smtClean="0">
                <a:latin typeface="Baskerville Old Face" panose="02020602080505020303" pitchFamily="18" charset="0"/>
              </a:rPr>
              <a:t>epigenomic</a:t>
            </a:r>
            <a:r>
              <a:rPr lang="en-US" dirty="0" smtClean="0">
                <a:latin typeface="Baskerville Old Face" panose="02020602080505020303" pitchFamily="18" charset="0"/>
              </a:rPr>
              <a:t> feature.</a:t>
            </a:r>
          </a:p>
          <a:p>
            <a:r>
              <a:rPr lang="en-US" dirty="0" smtClean="0">
                <a:latin typeface="Baskerville Old Face" panose="02020602080505020303" pitchFamily="18" charset="0"/>
              </a:rPr>
              <a:t>Methylation haplotypes allow dissecting heterogeneity and detecting tumor signatures in plasma.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STRICTLY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752600"/>
            <a:ext cx="4191000" cy="4832092"/>
          </a:xfrm>
          <a:prstGeom prst="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 Old Face" panose="02020602080505020303" pitchFamily="18" charset="0"/>
              </a:rPr>
              <a:t>UCSD BE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smtClean="0">
                <a:latin typeface="Baskerville Old Face" panose="02020602080505020303" pitchFamily="18" charset="0"/>
              </a:rPr>
              <a:t>Shicheng Guo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>
                <a:latin typeface="Baskerville Old Face" panose="02020602080505020303" pitchFamily="18" charset="0"/>
              </a:rPr>
              <a:t>Dinh Diep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smtClean="0">
                <a:latin typeface="Baskerville Old Face" panose="02020602080505020303" pitchFamily="18" charset="0"/>
              </a:rPr>
              <a:t>Nongluk Plongthongkum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smtClean="0">
                <a:latin typeface="Baskerville Old Face" panose="02020602080505020303" pitchFamily="18" charset="0"/>
              </a:rPr>
              <a:t>Alan Fung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smtClean="0">
                <a:latin typeface="Baskerville Old Face" panose="02020602080505020303" pitchFamily="18" charset="0"/>
              </a:rPr>
              <a:t>Athurva Gore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err="1" smtClean="0">
                <a:latin typeface="Baskerville Old Face" panose="02020602080505020303" pitchFamily="18" charset="0"/>
              </a:rPr>
              <a:t>Jie</a:t>
            </a:r>
            <a:r>
              <a:rPr lang="en-US" sz="2800" u="sng" dirty="0" smtClean="0">
                <a:latin typeface="Baskerville Old Face" panose="02020602080505020303" pitchFamily="18" charset="0"/>
              </a:rPr>
              <a:t> Deng</a:t>
            </a:r>
          </a:p>
          <a:p>
            <a:pPr>
              <a:buFont typeface="Arial" pitchFamily="34" charset="0"/>
              <a:buChar char="•"/>
            </a:pPr>
            <a:r>
              <a:rPr lang="en-US" sz="2800" u="sng" dirty="0" smtClean="0">
                <a:latin typeface="Baskerville Old Face" panose="02020602080505020303" pitchFamily="18" charset="0"/>
              </a:rPr>
              <a:t>Robert Shoemaker</a:t>
            </a:r>
            <a:endParaRPr lang="en-US" sz="2800" dirty="0" smtClean="0">
              <a:latin typeface="Baskerville Old Face" panose="02020602080505020303" pitchFamily="18" charset="0"/>
            </a:endParaRPr>
          </a:p>
          <a:p>
            <a:endParaRPr lang="en-US" sz="2800" dirty="0" smtClean="0">
              <a:latin typeface="Baskerville Old Face" panose="02020602080505020303" pitchFamily="18" charset="0"/>
            </a:endParaRP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UCSD SOM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Baskerville Old Face" panose="02020602080505020303" pitchFamily="18" charset="0"/>
              </a:rPr>
              <a:t>Kang Zhang</a:t>
            </a:r>
            <a:endParaRPr lang="en-US" sz="2800" b="1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3810000"/>
            <a:ext cx="3886200" cy="181588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askerville Old Face" panose="02020602080505020303" pitchFamily="18" charset="0"/>
              </a:rPr>
              <a:t>Funding:</a:t>
            </a:r>
          </a:p>
          <a:p>
            <a:pPr algn="ctr"/>
            <a:r>
              <a:rPr lang="en-US" sz="2800" dirty="0" smtClean="0">
                <a:latin typeface="Baskerville Old Face" panose="02020602080505020303" pitchFamily="18" charset="0"/>
              </a:rPr>
              <a:t>NIDA  R01 (</a:t>
            </a:r>
            <a:r>
              <a:rPr lang="en-US" sz="2800" dirty="0" err="1" smtClean="0">
                <a:latin typeface="Baskerville Old Face" panose="02020602080505020303" pitchFamily="18" charset="0"/>
              </a:rPr>
              <a:t>Epigenomics</a:t>
            </a:r>
            <a:r>
              <a:rPr lang="en-US" sz="2800" dirty="0" smtClean="0">
                <a:latin typeface="Baskerville Old Face" panose="02020602080505020303" pitchFamily="18" charset="0"/>
              </a:rPr>
              <a:t> Roadmap Tech. Dev.)</a:t>
            </a:r>
          </a:p>
          <a:p>
            <a:pPr algn="ctr"/>
            <a:r>
              <a:rPr lang="en-US" sz="2800" dirty="0" smtClean="0">
                <a:latin typeface="Baskerville Old Face" panose="02020602080505020303" pitchFamily="18" charset="0"/>
              </a:rPr>
              <a:t>NIGMS R01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1752600"/>
            <a:ext cx="4191000" cy="954107"/>
          </a:xfrm>
          <a:prstGeom prst="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 Old Face" panose="02020602080505020303" pitchFamily="18" charset="0"/>
              </a:rPr>
              <a:t>UCSD MCC Biorepository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Baskerville Old Face" panose="02020602080505020303" pitchFamily="18" charset="0"/>
              </a:rPr>
              <a:t>Sharmeela Kaushal</a:t>
            </a:r>
          </a:p>
        </p:txBody>
      </p:sp>
    </p:spTree>
    <p:extLst>
      <p:ext uri="{BB962C8B-B14F-4D97-AF65-F5344CB8AC3E}">
        <p14:creationId xmlns:p14="http://schemas.microsoft.com/office/powerpoint/2010/main" val="291589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mC</a:t>
            </a:r>
            <a:r>
              <a:rPr lang="en-US" dirty="0" smtClean="0"/>
              <a:t> heterogeneity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387" y="1905000"/>
            <a:ext cx="287781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05400" y="1524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skerville Old Face" panose="02020602080505020303" pitchFamily="18" charset="0"/>
              </a:rPr>
              <a:t> 2,020 CGIs on </a:t>
            </a:r>
            <a:r>
              <a:rPr lang="en-US" sz="2400" dirty="0" err="1" smtClean="0">
                <a:latin typeface="Baskerville Old Face" panose="02020602080505020303" pitchFamily="18" charset="0"/>
              </a:rPr>
              <a:t>chr</a:t>
            </a:r>
            <a:r>
              <a:rPr lang="en-US" sz="2400" dirty="0" smtClean="0">
                <a:latin typeface="Baskerville Old Face" panose="02020602080505020303" pitchFamily="18" charset="0"/>
              </a:rPr>
              <a:t> 12/20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57400"/>
            <a:ext cx="4267200" cy="420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19100" y="1524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askerville Old Face" panose="02020602080505020303" pitchFamily="18" charset="0"/>
              </a:rPr>
              <a:t>26 genes, TSS</a:t>
            </a:r>
            <a:endParaRPr lang="en-US" sz="2400" b="1" dirty="0">
              <a:latin typeface="Baskerville Old Face" panose="02020602080505020303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685800" y="4343400"/>
            <a:ext cx="7772400" cy="1676400"/>
            <a:chOff x="685800" y="4038600"/>
            <a:chExt cx="7772400" cy="1676400"/>
          </a:xfrm>
        </p:grpSpPr>
        <p:sp>
          <p:nvSpPr>
            <p:cNvPr id="9" name="Rectangle 8"/>
            <p:cNvSpPr/>
            <p:nvPr/>
          </p:nvSpPr>
          <p:spPr>
            <a:xfrm>
              <a:off x="685800" y="4038600"/>
              <a:ext cx="3810000" cy="1143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5867400" y="4724400"/>
              <a:ext cx="2590800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6398704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Deng et al. Nature Biotechnology, 2009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cell vs. cell population</a:t>
            </a:r>
            <a:endParaRPr 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86" y="1447800"/>
            <a:ext cx="883501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6629400" cy="758952"/>
          </a:xfrm>
        </p:spPr>
        <p:txBody>
          <a:bodyPr>
            <a:noAutofit/>
          </a:bodyPr>
          <a:lstStyle/>
          <a:p>
            <a:r>
              <a:rPr lang="en-US" sz="4800" dirty="0" err="1" smtClean="0"/>
              <a:t>Methylation</a:t>
            </a:r>
            <a:r>
              <a:rPr lang="en-US" sz="4800" dirty="0" smtClean="0"/>
              <a:t> </a:t>
            </a:r>
            <a:r>
              <a:rPr lang="en-US" sz="4800" dirty="0" err="1" smtClean="0"/>
              <a:t>haplotypes</a:t>
            </a:r>
            <a:endParaRPr lang="en-US" sz="4800" dirty="0"/>
          </a:p>
        </p:txBody>
      </p:sp>
      <p:sp>
        <p:nvSpPr>
          <p:cNvPr id="36" name="TextBox 35"/>
          <p:cNvSpPr txBox="1"/>
          <p:nvPr/>
        </p:nvSpPr>
        <p:spPr>
          <a:xfrm>
            <a:off x="-152400" y="6336269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Baskerville Old Face" panose="02020602080505020303" pitchFamily="18" charset="0"/>
              </a:rPr>
              <a:t>Shoemaker, Deng,  et al. Genome Research,  2010</a:t>
            </a:r>
            <a:endParaRPr lang="en-US" sz="2800" dirty="0">
              <a:latin typeface="Baskerville Old Face" panose="02020602080505020303" pitchFamily="18" charset="0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64703"/>
            <a:ext cx="7010400" cy="444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Expected </a:t>
            </a:r>
            <a:r>
              <a:rPr lang="en-US" sz="4000" dirty="0" err="1" smtClean="0"/>
              <a:t>methylation</a:t>
            </a:r>
            <a:r>
              <a:rPr lang="en-US" sz="4000" dirty="0" smtClean="0"/>
              <a:t> LD level</a:t>
            </a:r>
            <a:endParaRPr lang="en-US" sz="4000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136339"/>
              </p:ext>
            </p:extLst>
          </p:nvPr>
        </p:nvGraphicFramePr>
        <p:xfrm>
          <a:off x="381000" y="1676400"/>
          <a:ext cx="83820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240">
                <a:tc>
                  <a:txBody>
                    <a:bodyPr/>
                    <a:lstStyle/>
                    <a:p>
                      <a:endParaRPr lang="en-US" sz="20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r2 between </a:t>
                      </a:r>
                      <a:r>
                        <a:rPr lang="en-US" sz="2800" b="0" dirty="0" err="1" smtClean="0">
                          <a:latin typeface="Baskerville Old Face" panose="02020602080505020303" pitchFamily="18" charset="0"/>
                        </a:rPr>
                        <a:t>CpG</a:t>
                      </a:r>
                      <a:endParaRPr lang="en-US" sz="28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r2</a:t>
                      </a:r>
                      <a:r>
                        <a:rPr lang="en-US" sz="2800" b="0" baseline="0" dirty="0" smtClean="0">
                          <a:latin typeface="Baskerville Old Face" panose="02020602080505020303" pitchFamily="18" charset="0"/>
                        </a:rPr>
                        <a:t> with SNP</a:t>
                      </a:r>
                      <a:endParaRPr lang="en-US" sz="2800" b="0" dirty="0" smtClean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Heterogeneous cell</a:t>
                      </a:r>
                      <a:r>
                        <a:rPr lang="en-US" sz="2800" b="0" baseline="0" dirty="0" smtClean="0">
                          <a:latin typeface="Baskerville Old Face" panose="02020602080505020303" pitchFamily="18" charset="0"/>
                        </a:rPr>
                        <a:t> population</a:t>
                      </a:r>
                      <a:endParaRPr lang="en-US" sz="28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High (~1)</a:t>
                      </a:r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Low</a:t>
                      </a:r>
                      <a:r>
                        <a:rPr lang="en-US" sz="2400" b="0" baseline="0" dirty="0" smtClean="0">
                          <a:latin typeface="Baskerville Old Face" panose="02020602080505020303" pitchFamily="18" charset="0"/>
                        </a:rPr>
                        <a:t> (~0)</a:t>
                      </a:r>
                      <a:endParaRPr lang="en-US" sz="2400" b="0" dirty="0" smtClean="0">
                        <a:latin typeface="Baskerville Old Face" panose="02020602080505020303" pitchFamily="18" charset="0"/>
                      </a:endParaRPr>
                    </a:p>
                    <a:p>
                      <a:pPr algn="ctr"/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Genomic imprinting,</a:t>
                      </a:r>
                      <a:r>
                        <a:rPr lang="en-US" sz="2800" b="0" baseline="0" dirty="0" smtClean="0">
                          <a:latin typeface="Baskerville Old Face" panose="02020602080505020303" pitchFamily="18" charset="0"/>
                        </a:rPr>
                        <a:t> X-inactivation</a:t>
                      </a:r>
                      <a:endParaRPr lang="en-US" sz="28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High (~1)</a:t>
                      </a:r>
                    </a:p>
                    <a:p>
                      <a:pPr algn="ctr"/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High (~1)</a:t>
                      </a:r>
                    </a:p>
                    <a:p>
                      <a:pPr algn="ctr"/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Intrinsic noise</a:t>
                      </a:r>
                      <a:endParaRPr lang="en-US" sz="28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Low</a:t>
                      </a:r>
                      <a:r>
                        <a:rPr lang="en-US" sz="2400" b="0" baseline="0" dirty="0" smtClean="0">
                          <a:latin typeface="Baskerville Old Face" panose="02020602080505020303" pitchFamily="18" charset="0"/>
                        </a:rPr>
                        <a:t> (~0)</a:t>
                      </a:r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Low</a:t>
                      </a:r>
                      <a:r>
                        <a:rPr lang="en-US" sz="2400" b="0" baseline="0" dirty="0" smtClean="0">
                          <a:latin typeface="Baskerville Old Face" panose="02020602080505020303" pitchFamily="18" charset="0"/>
                        </a:rPr>
                        <a:t> (~0)</a:t>
                      </a:r>
                      <a:endParaRPr lang="en-US" sz="2400" b="0" dirty="0" smtClean="0">
                        <a:latin typeface="Baskerville Old Face" panose="02020602080505020303" pitchFamily="18" charset="0"/>
                      </a:endParaRPr>
                    </a:p>
                    <a:p>
                      <a:pPr algn="ctr"/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latin typeface="Baskerville Old Face" panose="02020602080505020303" pitchFamily="18" charset="0"/>
                        </a:rPr>
                        <a:t>Allele-specific genetic</a:t>
                      </a:r>
                      <a:r>
                        <a:rPr lang="en-US" sz="2800" b="0" baseline="0" dirty="0" smtClean="0">
                          <a:latin typeface="Baskerville Old Face" panose="02020602080505020303" pitchFamily="18" charset="0"/>
                        </a:rPr>
                        <a:t> regulation</a:t>
                      </a:r>
                      <a:endParaRPr lang="en-US" sz="28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[0-1]</a:t>
                      </a:r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Baskerville Old Face" panose="02020602080505020303" pitchFamily="18" charset="0"/>
                        </a:rPr>
                        <a:t>High (~1)</a:t>
                      </a:r>
                    </a:p>
                    <a:p>
                      <a:pPr algn="ctr"/>
                      <a:endParaRPr lang="en-US" sz="2400" b="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SNRPN (an imprinted gene)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2743200" y="5410200"/>
            <a:ext cx="2133600" cy="762000"/>
            <a:chOff x="4122997" y="5384320"/>
            <a:chExt cx="3415920" cy="1136230"/>
          </a:xfrm>
        </p:grpSpPr>
        <p:sp>
          <p:nvSpPr>
            <p:cNvPr id="7" name="Rectangle 6"/>
            <p:cNvSpPr/>
            <p:nvPr/>
          </p:nvSpPr>
          <p:spPr>
            <a:xfrm>
              <a:off x="4273827" y="5908261"/>
              <a:ext cx="3114260" cy="242957"/>
            </a:xfrm>
            <a:prstGeom prst="rect">
              <a:avLst/>
            </a:prstGeom>
            <a:gradFill>
              <a:gsLst>
                <a:gs pos="99000">
                  <a:srgbClr val="D02090"/>
                </a:gs>
                <a:gs pos="0">
                  <a:schemeClr val="bg1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45652" y="5384320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r>
                <a:rPr lang="en-US" baseline="30000" dirty="0" smtClean="0"/>
                <a:t>2</a:t>
              </a:r>
              <a:r>
                <a:rPr lang="en-US" dirty="0" smtClean="0"/>
                <a:t> color key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22997" y="615121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7036" y="6132204"/>
              <a:ext cx="359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.5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7257" y="6151218"/>
              <a:ext cx="30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655" y="1567531"/>
            <a:ext cx="2819400" cy="508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73474" y="4419600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HUES63</a:t>
            </a:r>
            <a:endParaRPr 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896" y="1689097"/>
            <a:ext cx="532190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209800" y="6394068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Baskerville Old Face" panose="02020602080505020303" pitchFamily="18" charset="0"/>
              </a:rPr>
              <a:t>Shoemaker, Deng,  et al. Genome Research,  2010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9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Epi-haplotypes</a:t>
            </a:r>
            <a:endParaRPr lang="en-US" dirty="0"/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8123238" cy="415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16886"/>
            <a:ext cx="9144000" cy="269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0" y="3166195"/>
            <a:ext cx="8096250" cy="369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2514600"/>
            <a:ext cx="5276850" cy="352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644" y="3810000"/>
            <a:ext cx="5671334" cy="2902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MHB &amp; MHL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5607" y="1106107"/>
            <a:ext cx="2721843" cy="3924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28" y="461697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Methylation Haplotype Blocks (MHBs)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87" y="1597496"/>
            <a:ext cx="3532753" cy="2212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3886200"/>
            <a:ext cx="3924639" cy="543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2791</TotalTime>
  <Words>462</Words>
  <Application>Microsoft Office PowerPoint</Application>
  <PresentationFormat>On-screen Show (4:3)</PresentationFormat>
  <Paragraphs>120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Rounded MT Bold</vt:lpstr>
      <vt:lpstr>Baskerville Old Face</vt:lpstr>
      <vt:lpstr>Calibri</vt:lpstr>
      <vt:lpstr>Corbel</vt:lpstr>
      <vt:lpstr>Wingdings</vt:lpstr>
      <vt:lpstr>Wingdings 2</vt:lpstr>
      <vt:lpstr>Wingdings 3</vt:lpstr>
      <vt:lpstr>Module</vt:lpstr>
      <vt:lpstr>Blocks of tightly coupled DNA methylation in human stem cells and cancers.</vt:lpstr>
      <vt:lpstr>Disclosure of financial interest</vt:lpstr>
      <vt:lpstr>mC heterogeneity</vt:lpstr>
      <vt:lpstr>Single cell vs. cell population</vt:lpstr>
      <vt:lpstr>Methylation haplotypes</vt:lpstr>
      <vt:lpstr>Expected methylation LD level</vt:lpstr>
      <vt:lpstr>SNRPN (an imprinted gene)</vt:lpstr>
      <vt:lpstr>Epi-haplotypes</vt:lpstr>
      <vt:lpstr>MHB &amp; MHL</vt:lpstr>
      <vt:lpstr>Genome-wide analysis</vt:lpstr>
      <vt:lpstr>MHBs vs known genomic features </vt:lpstr>
      <vt:lpstr>Degree of co-methylation</vt:lpstr>
      <vt:lpstr>Classification with MHL</vt:lpstr>
      <vt:lpstr>MHB: developmental germ layers</vt:lpstr>
      <vt:lpstr>Fishing methylation haplotypes</vt:lpstr>
      <vt:lpstr>Proof-of-concept I</vt:lpstr>
      <vt:lpstr>Samples from cancer patients</vt:lpstr>
      <vt:lpstr>Two questions:</vt:lpstr>
      <vt:lpstr>Tissue of origin</vt:lpstr>
      <vt:lpstr>Tumor-specific MHL</vt:lpstr>
      <vt:lpstr>ESR1 tumor haplotypes detected</vt:lpstr>
      <vt:lpstr>Summary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SIngle-Stranded Sequencing using micrOfluidic Reactors (SISSORS)</dc:title>
  <dc:creator>Kun</dc:creator>
  <cp:lastModifiedBy>Zhang, Kun</cp:lastModifiedBy>
  <cp:revision>212</cp:revision>
  <dcterms:created xsi:type="dcterms:W3CDTF">2013-06-24T21:16:11Z</dcterms:created>
  <dcterms:modified xsi:type="dcterms:W3CDTF">2016-01-31T21:07:57Z</dcterms:modified>
</cp:coreProperties>
</file>